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9" r:id="rId4"/>
    <p:sldId id="257" r:id="rId5"/>
    <p:sldId id="286" r:id="rId6"/>
    <p:sldId id="298" r:id="rId7"/>
    <p:sldId id="294" r:id="rId8"/>
    <p:sldId id="267" r:id="rId9"/>
    <p:sldId id="300" r:id="rId10"/>
    <p:sldId id="292" r:id="rId11"/>
    <p:sldId id="295" r:id="rId12"/>
    <p:sldId id="297" r:id="rId13"/>
    <p:sldId id="296" r:id="rId14"/>
  </p:sldIdLst>
  <p:sldSz cx="9144000" cy="6858000" type="screen4x3"/>
  <p:notesSz cx="92710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7" autoAdjust="0"/>
    <p:restoredTop sz="94660"/>
  </p:normalViewPr>
  <p:slideViewPr>
    <p:cSldViewPr>
      <p:cViewPr>
        <p:scale>
          <a:sx n="105" d="100"/>
          <a:sy n="105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18273" cy="349489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0629" y="1"/>
            <a:ext cx="4018273" cy="349489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r">
              <a:defRPr sz="1200"/>
            </a:lvl1pPr>
          </a:lstStyle>
          <a:p>
            <a:fld id="{9987F50B-D9FC-43BA-BE88-6880585F2F3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34319"/>
            <a:ext cx="4018273" cy="349489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0629" y="6634319"/>
            <a:ext cx="4018273" cy="349489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r">
              <a:defRPr sz="1200"/>
            </a:lvl1pPr>
          </a:lstStyle>
          <a:p>
            <a:fld id="{984BDF87-E38A-4F20-96BC-6E02BFC1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5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18067" cy="349567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1352" y="1"/>
            <a:ext cx="4018067" cy="349567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r">
              <a:defRPr sz="1200"/>
            </a:lvl1pPr>
          </a:lstStyle>
          <a:p>
            <a:fld id="{EAE53EA8-9449-4B32-BF37-28872C374803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925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4" tIns="45567" rIns="91134" bIns="45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7735" y="3318508"/>
            <a:ext cx="7415533" cy="3142934"/>
          </a:xfrm>
          <a:prstGeom prst="rect">
            <a:avLst/>
          </a:prstGeom>
        </p:spPr>
        <p:txBody>
          <a:bodyPr vert="horz" lIns="91134" tIns="45567" rIns="91134" bIns="455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3853"/>
            <a:ext cx="4018067" cy="349567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1352" y="6633853"/>
            <a:ext cx="4018067" cy="349567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r">
              <a:defRPr sz="1200"/>
            </a:lvl1pPr>
          </a:lstStyle>
          <a:p>
            <a:fld id="{2094A267-7E3B-4DD9-8F34-C1E36E09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1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3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7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9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8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3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1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21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46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76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925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4A267-7E3B-4DD9-8F34-C1E36E0935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3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2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0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1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4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6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9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6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CFF2-8F62-472D-9897-7EC43F8B6EA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3F1CE-222A-4A8E-9A12-CD082D790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4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816" r:id="rId2"/>
    <p:sldLayoutId id="2147484817" r:id="rId3"/>
    <p:sldLayoutId id="2147484818" r:id="rId4"/>
    <p:sldLayoutId id="2147484819" r:id="rId5"/>
    <p:sldLayoutId id="2147484820" r:id="rId6"/>
    <p:sldLayoutId id="2147484821" r:id="rId7"/>
    <p:sldLayoutId id="2147484822" r:id="rId8"/>
    <p:sldLayoutId id="2147484823" r:id="rId9"/>
    <p:sldLayoutId id="2147484824" r:id="rId10"/>
    <p:sldLayoutId id="21474848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514600"/>
            <a:ext cx="4800600" cy="2057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600" dirty="0" smtClean="0">
                <a:solidFill>
                  <a:schemeClr val="tx1"/>
                </a:solidFill>
                <a:latin typeface="Minion Pro"/>
                <a:cs typeface="Minion Pro"/>
              </a:rPr>
              <a:t>Strategic </a:t>
            </a:r>
            <a:r>
              <a:rPr lang="en-US" sz="4600" dirty="0">
                <a:solidFill>
                  <a:schemeClr val="tx1"/>
                </a:solidFill>
                <a:latin typeface="Minion Pro"/>
                <a:cs typeface="Minion Pro"/>
              </a:rPr>
              <a:t>F</a:t>
            </a:r>
            <a:r>
              <a:rPr lang="en-US" sz="4600" dirty="0" smtClean="0">
                <a:solidFill>
                  <a:schemeClr val="tx1"/>
                </a:solidFill>
                <a:latin typeface="Minion Pro"/>
                <a:cs typeface="Minion Pro"/>
              </a:rPr>
              <a:t>ramework for Enhancing the Future of Our </a:t>
            </a:r>
            <a:r>
              <a:rPr lang="en-US" sz="4600" dirty="0">
                <a:solidFill>
                  <a:schemeClr val="tx1"/>
                </a:solidFill>
                <a:latin typeface="Minion Pro"/>
                <a:cs typeface="Minion Pro"/>
              </a:rPr>
              <a:t>P</a:t>
            </a:r>
            <a:r>
              <a:rPr lang="en-US" sz="4600" dirty="0" smtClean="0">
                <a:solidFill>
                  <a:schemeClr val="tx1"/>
                </a:solidFill>
                <a:latin typeface="Minion Pro"/>
                <a:cs typeface="Minion Pro"/>
              </a:rPr>
              <a:t>ublic Schools</a:t>
            </a:r>
          </a:p>
          <a:p>
            <a:pPr algn="ctr"/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2133600" cy="1088183"/>
          </a:xfrm>
          <a:prstGeom prst="rect">
            <a:avLst/>
          </a:prstGeom>
        </p:spPr>
      </p:pic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9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6200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2F2B20"/>
                </a:solidFill>
                <a:latin typeface="Minion Pro"/>
                <a:cs typeface="Minion Pro"/>
              </a:rPr>
              <a:t>How can you help leave a legacy?</a:t>
            </a:r>
            <a:endParaRPr lang="en-US" sz="5400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pic>
        <p:nvPicPr>
          <p:cNvPr id="4" name="Picture 3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7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11" y="533400"/>
            <a:ext cx="8915400" cy="1600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F2B20"/>
                </a:solidFill>
                <a:latin typeface="Minion Pro"/>
                <a:cs typeface="Minion Pro"/>
              </a:rPr>
              <a:t>Count </a:t>
            </a:r>
            <a:r>
              <a:rPr lang="en-US" sz="3600" dirty="0">
                <a:solidFill>
                  <a:srgbClr val="2F2B20"/>
                </a:solidFill>
                <a:latin typeface="Minion Pro"/>
                <a:cs typeface="Minion Pro"/>
              </a:rPr>
              <a:t>Me </a:t>
            </a:r>
            <a:r>
              <a:rPr lang="en-US" sz="3600" dirty="0" smtClean="0">
                <a:solidFill>
                  <a:srgbClr val="2F2B20"/>
                </a:solidFill>
                <a:latin typeface="Minion Pro"/>
                <a:cs typeface="Minion Pro"/>
              </a:rPr>
              <a:t>In Endowment </a:t>
            </a:r>
            <a:br>
              <a:rPr lang="en-US" sz="3600" dirty="0" smtClean="0">
                <a:solidFill>
                  <a:srgbClr val="2F2B20"/>
                </a:solidFill>
                <a:latin typeface="Minion Pro"/>
                <a:cs typeface="Minion Pro"/>
              </a:rPr>
            </a:br>
            <a:r>
              <a:rPr lang="en-US" sz="3600" dirty="0" smtClean="0">
                <a:solidFill>
                  <a:srgbClr val="2F2B20"/>
                </a:solidFill>
                <a:latin typeface="Minion Pro"/>
                <a:cs typeface="Minion Pro"/>
              </a:rPr>
              <a:t>Corporate Giving Commitment Opportunities </a:t>
            </a:r>
            <a:r>
              <a:rPr lang="en-US" sz="3600" dirty="0">
                <a:solidFill>
                  <a:srgbClr val="2F2B20"/>
                </a:solidFill>
                <a:latin typeface="Minion Pro"/>
                <a:cs typeface="Minion Pro"/>
              </a:rPr>
              <a:t/>
            </a:r>
            <a:br>
              <a:rPr lang="en-US" sz="3600" dirty="0">
                <a:solidFill>
                  <a:srgbClr val="2F2B20"/>
                </a:solidFill>
                <a:latin typeface="Minion Pro"/>
                <a:cs typeface="Minion Pro"/>
              </a:rPr>
            </a:br>
            <a:r>
              <a:rPr lang="en-US" sz="1800" dirty="0" smtClean="0">
                <a:solidFill>
                  <a:srgbClr val="2F2B20"/>
                </a:solidFill>
                <a:latin typeface="Minion Pro"/>
                <a:cs typeface="Minion Pro"/>
              </a:rPr>
              <a:t>Pledges can be made over a 4-year period</a:t>
            </a:r>
            <a:endParaRPr lang="en-US" sz="3600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620000" cy="4114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US" sz="2400" dirty="0">
              <a:latin typeface="Minion Pro"/>
              <a:cs typeface="Minion Pro"/>
            </a:endParaRPr>
          </a:p>
          <a:p>
            <a:pPr algn="ctr"/>
            <a:r>
              <a:rPr lang="en-US" sz="2400" dirty="0" smtClean="0">
                <a:latin typeface="Minion Pro"/>
                <a:cs typeface="Minion Pro"/>
              </a:rPr>
              <a:t>Education </a:t>
            </a:r>
            <a:r>
              <a:rPr lang="en-US" sz="2400" dirty="0">
                <a:latin typeface="Minion Pro"/>
                <a:cs typeface="Minion Pro"/>
              </a:rPr>
              <a:t>Visionary Circle $100,000 and above</a:t>
            </a:r>
          </a:p>
          <a:p>
            <a:pPr algn="ctr"/>
            <a:r>
              <a:rPr lang="en-US" sz="2400" dirty="0">
                <a:latin typeface="Minion Pro"/>
                <a:cs typeface="Minion Pro"/>
              </a:rPr>
              <a:t>Superintendent Leadership Circle $50,000</a:t>
            </a:r>
          </a:p>
          <a:p>
            <a:pPr algn="ctr"/>
            <a:r>
              <a:rPr lang="en-US" sz="2400" dirty="0" smtClean="0">
                <a:latin typeface="Minion Pro"/>
                <a:cs typeface="Minion Pro"/>
              </a:rPr>
              <a:t>Administrator </a:t>
            </a:r>
            <a:r>
              <a:rPr lang="en-US" sz="2400" dirty="0">
                <a:latin typeface="Minion Pro"/>
                <a:cs typeface="Minion Pro"/>
              </a:rPr>
              <a:t>Leadership Circle $25,000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Minion Pro"/>
                <a:cs typeface="Minion Pro"/>
              </a:rPr>
              <a:t>Educator Leadership Circle $15,000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Minion Pro"/>
                <a:cs typeface="Minion Pro"/>
              </a:rPr>
              <a:t>Head of the Class Circle </a:t>
            </a:r>
            <a:r>
              <a:rPr lang="en-US" sz="2400" dirty="0" smtClean="0">
                <a:solidFill>
                  <a:srgbClr val="FF0000"/>
                </a:solidFill>
                <a:latin typeface="Minion Pro"/>
                <a:cs typeface="Minion Pro"/>
              </a:rPr>
              <a:t>$10,000</a:t>
            </a:r>
          </a:p>
          <a:p>
            <a:pPr algn="ctr"/>
            <a:r>
              <a:rPr lang="en-US" sz="2400" dirty="0" smtClean="0">
                <a:latin typeface="Minion Pro"/>
                <a:cs typeface="Minion Pro"/>
              </a:rPr>
              <a:t>Star Student Circle $5,000</a:t>
            </a:r>
          </a:p>
          <a:p>
            <a:pPr algn="ctr"/>
            <a:r>
              <a:rPr lang="en-US" sz="2400" dirty="0" smtClean="0">
                <a:latin typeface="Minion Pro"/>
                <a:cs typeface="Minion Pro"/>
              </a:rPr>
              <a:t>Contributor Circle $500-$1,000</a:t>
            </a:r>
            <a:endParaRPr lang="en-US" sz="2400" dirty="0">
              <a:latin typeface="Minion Pro"/>
              <a:cs typeface="Minion Pro"/>
            </a:endParaRPr>
          </a:p>
          <a:p>
            <a:pPr marL="11430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**In red-average gift to date 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2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4572000" cy="1173162"/>
          </a:xfrm>
        </p:spPr>
        <p:txBody>
          <a:bodyPr>
            <a:normAutofit/>
          </a:bodyPr>
          <a:lstStyle/>
          <a:p>
            <a:pPr algn="ctr"/>
            <a:r>
              <a:rPr lang="en-US" sz="4100" dirty="0">
                <a:solidFill>
                  <a:srgbClr val="2F2B20"/>
                </a:solidFill>
                <a:latin typeface="Minion Pro"/>
                <a:cs typeface="Minion Pro"/>
              </a:rPr>
              <a:t>Your G</a:t>
            </a:r>
            <a:r>
              <a:rPr lang="en-US" sz="4100" dirty="0" smtClean="0">
                <a:solidFill>
                  <a:srgbClr val="2F2B20"/>
                </a:solidFill>
                <a:latin typeface="Minion Pro"/>
                <a:cs typeface="Minion Pro"/>
              </a:rPr>
              <a:t>ifts </a:t>
            </a:r>
            <a:r>
              <a:rPr lang="en-US" sz="4100" dirty="0">
                <a:solidFill>
                  <a:srgbClr val="2F2B20"/>
                </a:solidFill>
                <a:latin typeface="Minion Pro"/>
                <a:cs typeface="Minion Pro"/>
              </a:rPr>
              <a:t>W</a:t>
            </a:r>
            <a:r>
              <a:rPr lang="en-US" sz="4100" dirty="0" smtClean="0">
                <a:solidFill>
                  <a:srgbClr val="2F2B20"/>
                </a:solidFill>
                <a:latin typeface="Minion Pro"/>
                <a:cs typeface="Minion Pro"/>
              </a:rPr>
              <a:t>ill</a:t>
            </a:r>
            <a:endParaRPr lang="en-US" sz="4100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010400" cy="46482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sz="2000" dirty="0"/>
          </a:p>
          <a:p>
            <a:pPr lvl="0"/>
            <a:r>
              <a:rPr lang="en-US" sz="2000" dirty="0" smtClean="0">
                <a:latin typeface="Minion Pro"/>
                <a:cs typeface="Minion Pro"/>
              </a:rPr>
              <a:t>Help </a:t>
            </a:r>
            <a:r>
              <a:rPr lang="en-US" sz="2000" dirty="0">
                <a:latin typeface="Minion Pro"/>
                <a:cs typeface="Minion Pro"/>
              </a:rPr>
              <a:t>sustain the future of Foundation programs for students and </a:t>
            </a:r>
            <a:r>
              <a:rPr lang="en-US" sz="2000" dirty="0" smtClean="0">
                <a:latin typeface="Minion Pro"/>
                <a:cs typeface="Minion Pro"/>
              </a:rPr>
              <a:t>teachers</a:t>
            </a:r>
            <a:endParaRPr lang="en-US" sz="2000" dirty="0">
              <a:latin typeface="Minion Pro"/>
              <a:cs typeface="Minion Pro"/>
            </a:endParaRPr>
          </a:p>
          <a:p>
            <a:pPr lvl="0"/>
            <a:r>
              <a:rPr lang="en-US" sz="2000" dirty="0">
                <a:latin typeface="Minion Pro"/>
                <a:cs typeface="Minion Pro"/>
              </a:rPr>
              <a:t>Fund other innovative efforts in schools that traditional </a:t>
            </a:r>
            <a:r>
              <a:rPr lang="en-US" sz="2000" dirty="0" smtClean="0">
                <a:latin typeface="Minion Pro"/>
                <a:cs typeface="Minion Pro"/>
              </a:rPr>
              <a:t>tax dollar funding </a:t>
            </a:r>
            <a:r>
              <a:rPr lang="en-US" sz="2000" dirty="0">
                <a:latin typeface="Minion Pro"/>
                <a:cs typeface="Minion Pro"/>
              </a:rPr>
              <a:t>does not </a:t>
            </a:r>
            <a:r>
              <a:rPr lang="en-US" sz="2000" dirty="0" smtClean="0">
                <a:latin typeface="Minion Pro"/>
                <a:cs typeface="Minion Pro"/>
              </a:rPr>
              <a:t>support</a:t>
            </a:r>
            <a:endParaRPr lang="en-US" sz="2000" dirty="0">
              <a:latin typeface="Minion Pro"/>
              <a:cs typeface="Minion Pro"/>
            </a:endParaRPr>
          </a:p>
          <a:p>
            <a:pPr lvl="0"/>
            <a:r>
              <a:rPr lang="en-US" sz="2000" dirty="0">
                <a:latin typeface="Minion Pro"/>
                <a:cs typeface="Minion Pro"/>
              </a:rPr>
              <a:t>Support the expansion of future </a:t>
            </a:r>
            <a:r>
              <a:rPr lang="en-US" sz="2000" dirty="0" smtClean="0">
                <a:latin typeface="Minion Pro"/>
                <a:cs typeface="Minion Pro"/>
              </a:rPr>
              <a:t>High School Career Academies &amp; STEM efforts</a:t>
            </a:r>
            <a:endParaRPr lang="en-US" sz="2000" dirty="0">
              <a:latin typeface="Minion Pro"/>
              <a:cs typeface="Minion Pro"/>
            </a:endParaRPr>
          </a:p>
          <a:p>
            <a:pPr lvl="0"/>
            <a:r>
              <a:rPr lang="en-US" sz="2000" dirty="0">
                <a:latin typeface="Minion Pro"/>
                <a:cs typeface="Minion Pro"/>
              </a:rPr>
              <a:t>Create more opportunities for funding </a:t>
            </a:r>
            <a:r>
              <a:rPr lang="en-US" sz="2000" dirty="0" smtClean="0">
                <a:latin typeface="Minion Pro"/>
                <a:cs typeface="Minion Pro"/>
              </a:rPr>
              <a:t>through grant matching for CMCSS</a:t>
            </a:r>
          </a:p>
          <a:p>
            <a:pPr lvl="0"/>
            <a:r>
              <a:rPr lang="en-US" sz="2000" dirty="0" smtClean="0">
                <a:latin typeface="Minion Pro"/>
                <a:cs typeface="Minion Pro"/>
              </a:rPr>
              <a:t>More scholarships for CMCSS students &amp; Classroom Grants for CMCSS teachers</a:t>
            </a:r>
            <a:endParaRPr lang="en-US" sz="2000" dirty="0">
              <a:latin typeface="Minion Pro"/>
              <a:cs typeface="Minion Pro"/>
            </a:endParaRPr>
          </a:p>
          <a:p>
            <a:pPr lvl="0"/>
            <a:r>
              <a:rPr lang="en-US" sz="2000" dirty="0">
                <a:latin typeface="Minion Pro"/>
                <a:cs typeface="Minion Pro"/>
              </a:rPr>
              <a:t>Cover foundation operating </a:t>
            </a:r>
            <a:r>
              <a:rPr lang="en-US" sz="2000" dirty="0" smtClean="0">
                <a:latin typeface="Minion Pro"/>
                <a:cs typeface="Minion Pro"/>
              </a:rPr>
              <a:t>costs </a:t>
            </a:r>
            <a:r>
              <a:rPr lang="en-US" sz="2000" dirty="0">
                <a:latin typeface="Minion Pro"/>
                <a:cs typeface="Minion Pro"/>
              </a:rPr>
              <a:t>to keep up with growth in years of </a:t>
            </a:r>
            <a:r>
              <a:rPr lang="en-US" sz="2000" dirty="0" smtClean="0">
                <a:latin typeface="Minion Pro"/>
                <a:cs typeface="Minion Pro"/>
              </a:rPr>
              <a:t>need</a:t>
            </a:r>
            <a:endParaRPr lang="en-US" sz="2000" dirty="0">
              <a:latin typeface="Minion Pro"/>
              <a:cs typeface="Minion Pro"/>
            </a:endParaRPr>
          </a:p>
          <a:p>
            <a:pPr lvl="0"/>
            <a:r>
              <a:rPr lang="en-US" sz="2000" dirty="0">
                <a:latin typeface="Minion Pro"/>
                <a:cs typeface="Minion Pro"/>
              </a:rPr>
              <a:t>Be invested </a:t>
            </a:r>
            <a:r>
              <a:rPr lang="en-US" sz="2000" dirty="0" smtClean="0">
                <a:latin typeface="Minion Pro"/>
                <a:cs typeface="Minion Pro"/>
              </a:rPr>
              <a:t>wisely, </a:t>
            </a:r>
            <a:r>
              <a:rPr lang="en-US" sz="2000" dirty="0">
                <a:latin typeface="Minion Pro"/>
                <a:cs typeface="Minion Pro"/>
              </a:rPr>
              <a:t>using only </a:t>
            </a:r>
            <a:r>
              <a:rPr lang="en-US" sz="2000" dirty="0" smtClean="0">
                <a:latin typeface="Minion Pro"/>
                <a:cs typeface="Minion Pro"/>
              </a:rPr>
              <a:t>interest, </a:t>
            </a:r>
            <a:r>
              <a:rPr lang="en-US" sz="2000" dirty="0">
                <a:latin typeface="Minion Pro"/>
                <a:cs typeface="Minion Pro"/>
              </a:rPr>
              <a:t>while securing principle for </a:t>
            </a:r>
            <a:r>
              <a:rPr lang="en-US" sz="2000" dirty="0" smtClean="0">
                <a:latin typeface="Minion Pro"/>
                <a:cs typeface="Minion Pro"/>
              </a:rPr>
              <a:t>the future</a:t>
            </a:r>
            <a:endParaRPr lang="en-US" sz="2000" dirty="0">
              <a:latin typeface="Minion Pro"/>
              <a:cs typeface="Minion Pro"/>
            </a:endParaRPr>
          </a:p>
          <a:p>
            <a:pPr lvl="0"/>
            <a:r>
              <a:rPr lang="en-US" sz="2000" dirty="0">
                <a:latin typeface="Minion Pro"/>
                <a:cs typeface="Minion Pro"/>
              </a:rPr>
              <a:t>Support economic development by preparing a better workforce for our community</a:t>
            </a:r>
          </a:p>
          <a:p>
            <a:endParaRPr lang="en-US" dirty="0"/>
          </a:p>
        </p:txBody>
      </p:sp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0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477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rgbClr val="2F2B20"/>
                </a:solidFill>
                <a:latin typeface="Minion Pro"/>
                <a:cs typeface="Minion Pro"/>
              </a:rPr>
              <a:t/>
            </a:r>
            <a:br>
              <a:rPr lang="en-US" u="sng" dirty="0" smtClean="0">
                <a:solidFill>
                  <a:srgbClr val="2F2B20"/>
                </a:solidFill>
                <a:latin typeface="Minion Pro"/>
                <a:cs typeface="Minion Pro"/>
              </a:rPr>
            </a:br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Count </a:t>
            </a:r>
            <a:r>
              <a:rPr lang="en-US" dirty="0">
                <a:solidFill>
                  <a:srgbClr val="2F2B20"/>
                </a:solidFill>
                <a:latin typeface="Minion Pro"/>
                <a:cs typeface="Minion Pro"/>
              </a:rPr>
              <a:t>Me In Perks…WIIFM?</a:t>
            </a:r>
            <a:br>
              <a:rPr lang="en-US" dirty="0">
                <a:solidFill>
                  <a:srgbClr val="2F2B20"/>
                </a:solidFill>
                <a:latin typeface="Minion Pro"/>
                <a:cs typeface="Minion Pro"/>
              </a:rPr>
            </a:br>
            <a:endParaRPr lang="en-US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239000" cy="5181600"/>
          </a:xfrm>
        </p:spPr>
        <p:txBody>
          <a:bodyPr>
            <a:noAutofit/>
          </a:bodyPr>
          <a:lstStyle/>
          <a:p>
            <a:r>
              <a:rPr lang="en-US" sz="1400" u="sng" dirty="0" smtClean="0">
                <a:latin typeface="Minion Pro"/>
                <a:cs typeface="Minion Pro"/>
              </a:rPr>
              <a:t>All</a:t>
            </a:r>
            <a:r>
              <a:rPr lang="en-US" sz="1400" dirty="0" smtClean="0">
                <a:latin typeface="Minion Pro"/>
                <a:cs typeface="Minion Pro"/>
              </a:rPr>
              <a:t> </a:t>
            </a:r>
            <a:r>
              <a:rPr lang="en-US" sz="1400" dirty="0">
                <a:latin typeface="Minion Pro"/>
                <a:cs typeface="Minion Pro"/>
              </a:rPr>
              <a:t>gifts will be recognized on the CMC Education Foundation website, printed materials for foundation events, annual report and other </a:t>
            </a:r>
            <a:r>
              <a:rPr lang="en-US" sz="1400" dirty="0" smtClean="0">
                <a:latin typeface="Minion Pro"/>
                <a:cs typeface="Minion Pro"/>
              </a:rPr>
              <a:t>media </a:t>
            </a:r>
            <a:r>
              <a:rPr lang="en-US" sz="1400" dirty="0">
                <a:latin typeface="Minion Pro"/>
                <a:cs typeface="Minion Pro"/>
              </a:rPr>
              <a:t>related opportunities presented during the year. </a:t>
            </a:r>
          </a:p>
          <a:p>
            <a:pPr marL="114300" indent="0">
              <a:buNone/>
            </a:pPr>
            <a:endParaRPr lang="en-US" sz="1400" dirty="0">
              <a:latin typeface="Minion Pro"/>
              <a:cs typeface="Minion Pro"/>
            </a:endParaRPr>
          </a:p>
          <a:p>
            <a:r>
              <a:rPr lang="en-US" sz="1400" u="sng" dirty="0">
                <a:latin typeface="Minion Pro"/>
                <a:cs typeface="Minion Pro"/>
              </a:rPr>
              <a:t>All</a:t>
            </a:r>
            <a:r>
              <a:rPr lang="en-US" sz="1400" dirty="0">
                <a:latin typeface="Minion Pro"/>
                <a:cs typeface="Minion Pro"/>
              </a:rPr>
              <a:t> donors investing in the “Count Me In” endowment campaign will receive exclusive updates and events relating to the state of public education and invited to join in special discussions. </a:t>
            </a:r>
          </a:p>
          <a:p>
            <a:pPr marL="114300" indent="0">
              <a:buNone/>
            </a:pPr>
            <a:r>
              <a:rPr lang="en-US" sz="1400" dirty="0">
                <a:latin typeface="Minion Pro"/>
                <a:cs typeface="Minion Pro"/>
              </a:rPr>
              <a:t> </a:t>
            </a:r>
          </a:p>
          <a:p>
            <a:r>
              <a:rPr lang="en-US" sz="1400" u="sng" dirty="0" smtClean="0">
                <a:latin typeface="Minion Pro"/>
                <a:cs typeface="Minion Pro"/>
              </a:rPr>
              <a:t>All</a:t>
            </a:r>
            <a:r>
              <a:rPr lang="en-US" sz="1400" dirty="0" smtClean="0">
                <a:latin typeface="Minion Pro"/>
                <a:cs typeface="Minion Pro"/>
              </a:rPr>
              <a:t> </a:t>
            </a:r>
            <a:r>
              <a:rPr lang="en-US" sz="1400" dirty="0">
                <a:latin typeface="Minion Pro"/>
                <a:cs typeface="Minion Pro"/>
              </a:rPr>
              <a:t>gifts of </a:t>
            </a:r>
            <a:r>
              <a:rPr lang="en-US" sz="1400" b="1" dirty="0" smtClean="0">
                <a:latin typeface="Minion Pro"/>
                <a:cs typeface="Minion Pro"/>
              </a:rPr>
              <a:t>$</a:t>
            </a:r>
            <a:r>
              <a:rPr lang="en-US" sz="1400" b="1" dirty="0">
                <a:latin typeface="Minion Pro"/>
                <a:cs typeface="Minion Pro"/>
              </a:rPr>
              <a:t>5</a:t>
            </a:r>
            <a:r>
              <a:rPr lang="en-US" sz="1400" b="1" dirty="0" smtClean="0">
                <a:latin typeface="Minion Pro"/>
                <a:cs typeface="Minion Pro"/>
              </a:rPr>
              <a:t>,000</a:t>
            </a:r>
            <a:r>
              <a:rPr lang="en-US" sz="1400" dirty="0" smtClean="0">
                <a:latin typeface="Minion Pro"/>
                <a:cs typeface="Minion Pro"/>
              </a:rPr>
              <a:t> </a:t>
            </a:r>
            <a:r>
              <a:rPr lang="en-US" sz="1400" dirty="0">
                <a:latin typeface="Minion Pro"/>
                <a:cs typeface="Minion Pro"/>
              </a:rPr>
              <a:t>and above will be displayed in a designated Central Office area on a special recognition plaque. Other media and recognition will be given at Foundation Events. In addition, a Foundation “Count Me In” award will be placed in </a:t>
            </a:r>
            <a:r>
              <a:rPr lang="en-US" sz="1400" dirty="0" smtClean="0">
                <a:latin typeface="Minion Pro"/>
                <a:cs typeface="Minion Pro"/>
              </a:rPr>
              <a:t>that organization’s </a:t>
            </a:r>
            <a:r>
              <a:rPr lang="en-US" sz="1400" dirty="0">
                <a:latin typeface="Minion Pro"/>
                <a:cs typeface="Minion Pro"/>
              </a:rPr>
              <a:t>office to display </a:t>
            </a:r>
            <a:r>
              <a:rPr lang="en-US" sz="1400" dirty="0" smtClean="0">
                <a:latin typeface="Minion Pro"/>
                <a:cs typeface="Minion Pro"/>
              </a:rPr>
              <a:t>their support </a:t>
            </a:r>
            <a:r>
              <a:rPr lang="en-US" sz="1400" dirty="0">
                <a:latin typeface="Minion Pro"/>
                <a:cs typeface="Minion Pro"/>
              </a:rPr>
              <a:t>of Public Education. </a:t>
            </a:r>
            <a:endParaRPr lang="en-US" sz="1400" dirty="0" smtClean="0">
              <a:latin typeface="Minion Pro"/>
              <a:cs typeface="Minion Pro"/>
            </a:endParaRPr>
          </a:p>
          <a:p>
            <a:pPr marL="114300" indent="0">
              <a:buNone/>
            </a:pPr>
            <a:r>
              <a:rPr lang="en-US" sz="1400" dirty="0">
                <a:latin typeface="Minion Pro"/>
                <a:cs typeface="Minion Pro"/>
              </a:rPr>
              <a:t> </a:t>
            </a:r>
          </a:p>
          <a:p>
            <a:r>
              <a:rPr lang="en-US" sz="1400" u="sng" dirty="0" smtClean="0">
                <a:latin typeface="Minion Pro"/>
                <a:cs typeface="Minion Pro"/>
              </a:rPr>
              <a:t>All</a:t>
            </a:r>
            <a:r>
              <a:rPr lang="en-US" sz="1400" dirty="0" smtClean="0">
                <a:latin typeface="Minion Pro"/>
                <a:cs typeface="Minion Pro"/>
              </a:rPr>
              <a:t> </a:t>
            </a:r>
            <a:r>
              <a:rPr lang="en-US" sz="1400" dirty="0">
                <a:latin typeface="Minion Pro"/>
                <a:cs typeface="Minion Pro"/>
              </a:rPr>
              <a:t>gifts of </a:t>
            </a:r>
            <a:r>
              <a:rPr lang="en-US" sz="1400" b="1" dirty="0" smtClean="0">
                <a:latin typeface="Minion Pro"/>
                <a:cs typeface="Minion Pro"/>
              </a:rPr>
              <a:t>$25,000</a:t>
            </a:r>
            <a:r>
              <a:rPr lang="en-US" sz="1400" dirty="0" smtClean="0">
                <a:latin typeface="Minion Pro"/>
                <a:cs typeface="Minion Pro"/>
              </a:rPr>
              <a:t> </a:t>
            </a:r>
            <a:r>
              <a:rPr lang="en-US" sz="1400" dirty="0">
                <a:latin typeface="Minion Pro"/>
                <a:cs typeface="Minion Pro"/>
              </a:rPr>
              <a:t>and above grant a company representative the opportunity to serve as an advisory Education Foundation board member over the next 4 </a:t>
            </a:r>
            <a:r>
              <a:rPr lang="en-US" sz="1400" dirty="0" smtClean="0">
                <a:latin typeface="Minion Pro"/>
                <a:cs typeface="Minion Pro"/>
              </a:rPr>
              <a:t>years and possible naming rights of a future program. </a:t>
            </a:r>
          </a:p>
          <a:p>
            <a:pPr marL="114300" indent="0">
              <a:buNone/>
            </a:pPr>
            <a:endParaRPr lang="en-US" sz="1400" dirty="0">
              <a:latin typeface="Minion Pro"/>
              <a:cs typeface="Minion Pro"/>
            </a:endParaRPr>
          </a:p>
          <a:p>
            <a:r>
              <a:rPr lang="en-US" sz="1400" dirty="0" smtClean="0">
                <a:latin typeface="Minion Pro"/>
                <a:cs typeface="Minion Pro"/>
              </a:rPr>
              <a:t>For </a:t>
            </a:r>
            <a:r>
              <a:rPr lang="en-US" sz="1400" dirty="0">
                <a:latin typeface="Minion Pro"/>
                <a:cs typeface="Minion Pro"/>
              </a:rPr>
              <a:t>more information about “Count Me In” or additional planned giving options please contact the </a:t>
            </a:r>
            <a:r>
              <a:rPr lang="en-US" sz="1400" dirty="0" smtClean="0">
                <a:latin typeface="Minion Pro"/>
                <a:cs typeface="Minion Pro"/>
              </a:rPr>
              <a:t>Foundation </a:t>
            </a:r>
            <a:r>
              <a:rPr lang="en-US" sz="1400" dirty="0">
                <a:latin typeface="Minion Pro"/>
                <a:cs typeface="Minion Pro"/>
              </a:rPr>
              <a:t>office at 931-920-7955. Central Administrative Offices/Education Foundation, 621 </a:t>
            </a:r>
            <a:r>
              <a:rPr lang="en-US" sz="1400" dirty="0" err="1">
                <a:latin typeface="Minion Pro"/>
                <a:cs typeface="Minion Pro"/>
              </a:rPr>
              <a:t>Gracey</a:t>
            </a:r>
            <a:r>
              <a:rPr lang="en-US" sz="1400" dirty="0">
                <a:latin typeface="Minion Pro"/>
                <a:cs typeface="Minion Pro"/>
              </a:rPr>
              <a:t> Avenue, Clarksville, TN 37040. </a:t>
            </a:r>
            <a:endParaRPr lang="en-US" sz="1400" dirty="0" smtClean="0">
              <a:latin typeface="Minion Pro"/>
              <a:cs typeface="Minion Pro"/>
            </a:endParaRPr>
          </a:p>
          <a:p>
            <a:pPr marL="0" indent="0">
              <a:buNone/>
            </a:pPr>
            <a:r>
              <a:rPr lang="en-US" sz="1400" dirty="0">
                <a:latin typeface="Minion Pro"/>
                <a:cs typeface="Minion Pro"/>
              </a:rPr>
              <a:t> </a:t>
            </a:r>
            <a:r>
              <a:rPr lang="en-US" sz="1400" dirty="0" smtClean="0">
                <a:latin typeface="Minion Pro"/>
                <a:cs typeface="Minion Pro"/>
              </a:rPr>
              <a:t>        </a:t>
            </a:r>
            <a:r>
              <a:rPr lang="en-US" sz="1400" dirty="0" err="1" smtClean="0">
                <a:latin typeface="Minion Pro"/>
                <a:cs typeface="Minion Pro"/>
              </a:rPr>
              <a:t>www.cmcss.net</a:t>
            </a:r>
            <a:r>
              <a:rPr lang="en-US" sz="1400" dirty="0" smtClean="0">
                <a:latin typeface="Minion Pro"/>
                <a:cs typeface="Minion Pro"/>
              </a:rPr>
              <a:t>/</a:t>
            </a:r>
            <a:r>
              <a:rPr lang="en-US" sz="1400" dirty="0" err="1" smtClean="0">
                <a:latin typeface="Minion Pro"/>
                <a:cs typeface="Minion Pro"/>
              </a:rPr>
              <a:t>educationfoundation</a:t>
            </a:r>
            <a:endParaRPr lang="en-US" sz="1400" dirty="0">
              <a:latin typeface="Minion Pro"/>
              <a:cs typeface="Minion Pro"/>
            </a:endParaRPr>
          </a:p>
          <a:p>
            <a:endParaRPr lang="en-US" sz="1600" dirty="0">
              <a:latin typeface="Minion Pro"/>
              <a:cs typeface="Minion Pro"/>
            </a:endParaRPr>
          </a:p>
        </p:txBody>
      </p:sp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7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43434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F2B20"/>
                </a:solidFill>
                <a:latin typeface="Minion Pro"/>
                <a:cs typeface="Minion Pro"/>
              </a:rPr>
              <a:t>Who W</a:t>
            </a:r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e </a:t>
            </a:r>
            <a:r>
              <a:rPr lang="en-US" dirty="0">
                <a:solidFill>
                  <a:srgbClr val="2F2B20"/>
                </a:solidFill>
                <a:latin typeface="Minion Pro"/>
                <a:cs typeface="Minion Pro"/>
              </a:rPr>
              <a:t>A</a:t>
            </a:r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re</a:t>
            </a:r>
            <a:endParaRPr lang="en-US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5029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We are a 27 year old Foundation composed of a 17-member board of directors who guide a budget of just little under $400,000 to aid the CMCSS students and teachers. </a:t>
            </a:r>
          </a:p>
          <a:p>
            <a:pPr marL="114300" indent="0">
              <a:buNone/>
            </a:pPr>
            <a:endParaRPr lang="en-US" sz="2000" dirty="0" smtClean="0">
              <a:latin typeface="Minion Pro"/>
              <a:cs typeface="Minion Pro"/>
            </a:endParaRPr>
          </a:p>
          <a:p>
            <a:r>
              <a:rPr lang="en-US" sz="2000" dirty="0" smtClean="0">
                <a:latin typeface="Minion Pro"/>
                <a:cs typeface="Minion Pro"/>
              </a:rPr>
              <a:t>Our intention is to help the system deliver better quality results</a:t>
            </a:r>
            <a:r>
              <a:rPr lang="en-US" sz="2000" dirty="0">
                <a:latin typeface="Minion Pro"/>
                <a:cs typeface="Minion Pro"/>
              </a:rPr>
              <a:t> </a:t>
            </a:r>
            <a:r>
              <a:rPr lang="en-US" sz="2000" dirty="0" smtClean="0">
                <a:latin typeface="Minion Pro"/>
                <a:cs typeface="Minion Pro"/>
              </a:rPr>
              <a:t>for a more viable workforce and provide greater economic development opportunities.</a:t>
            </a:r>
          </a:p>
          <a:p>
            <a:pPr marL="114300" indent="0">
              <a:buNone/>
            </a:pPr>
            <a:r>
              <a:rPr lang="en-US" sz="2000" dirty="0" smtClean="0">
                <a:latin typeface="Minion Pro"/>
                <a:cs typeface="Minion Pro"/>
              </a:rPr>
              <a:t> </a:t>
            </a:r>
          </a:p>
          <a:p>
            <a:r>
              <a:rPr lang="en-US" sz="2000" dirty="0">
                <a:latin typeface="Minion Pro"/>
                <a:cs typeface="Minion Pro"/>
              </a:rPr>
              <a:t>Our intention is to be partners with the school system to improve the quality of </a:t>
            </a:r>
            <a:r>
              <a:rPr lang="en-US" sz="2000" dirty="0" smtClean="0">
                <a:latin typeface="Minion Pro"/>
                <a:cs typeface="Minion Pro"/>
              </a:rPr>
              <a:t>education.</a:t>
            </a:r>
            <a:endParaRPr lang="en-US" sz="2000" dirty="0">
              <a:latin typeface="Minion Pro"/>
              <a:cs typeface="Minion Pro"/>
            </a:endParaRPr>
          </a:p>
          <a:p>
            <a:endParaRPr lang="en-US" sz="1800" dirty="0" smtClean="0"/>
          </a:p>
          <a:p>
            <a:endParaRPr lang="en-US" sz="1800" dirty="0"/>
          </a:p>
          <a:p>
            <a:pPr marL="114300" indent="0">
              <a:buNone/>
            </a:pPr>
            <a:endParaRPr lang="en-US" sz="1800" dirty="0" smtClean="0"/>
          </a:p>
        </p:txBody>
      </p:sp>
      <p:pic>
        <p:nvPicPr>
          <p:cNvPr id="7" name="Picture 6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20000" cy="1143000"/>
          </a:xfrm>
        </p:spPr>
        <p:txBody>
          <a:bodyPr/>
          <a:lstStyle/>
          <a:p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Our Board Members</a:t>
            </a:r>
            <a:endParaRPr lang="en-US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88186"/>
            <a:ext cx="5715000" cy="5541214"/>
          </a:xfrm>
        </p:spPr>
        <p:txBody>
          <a:bodyPr>
            <a:normAutofit fontScale="55000" lnSpcReduction="20000"/>
          </a:bodyPr>
          <a:lstStyle/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Brian Taylor, </a:t>
            </a:r>
            <a:r>
              <a:rPr lang="en-US" dirty="0">
                <a:latin typeface="Minion Pro"/>
                <a:cs typeface="Minion Pro"/>
              </a:rPr>
              <a:t>President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Bill Powers, </a:t>
            </a:r>
            <a:r>
              <a:rPr lang="en-US" dirty="0">
                <a:latin typeface="Minion Pro"/>
                <a:cs typeface="Minion Pro"/>
              </a:rPr>
              <a:t>Vice President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Melinda Shepard, Secretary</a:t>
            </a:r>
          </a:p>
          <a:p>
            <a:pPr marL="114300" indent="0" algn="ctr">
              <a:buNone/>
            </a:pPr>
            <a:r>
              <a:rPr lang="en-US" dirty="0">
                <a:latin typeface="Minion Pro"/>
                <a:cs typeface="Minion Pro"/>
              </a:rPr>
              <a:t>Tommy </a:t>
            </a:r>
            <a:r>
              <a:rPr lang="en-US" dirty="0" smtClean="0">
                <a:latin typeface="Minion Pro"/>
                <a:cs typeface="Minion Pro"/>
              </a:rPr>
              <a:t>Bates, Treasurer</a:t>
            </a:r>
            <a:endParaRPr lang="en-US" dirty="0">
              <a:latin typeface="Minion Pro"/>
              <a:cs typeface="Minion Pro"/>
            </a:endParaRP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Katie Gambill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Charles Keene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Lori Smith 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Stephanie Lobdell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Mark Kelly 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Lloyd Matson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Antonio </a:t>
            </a:r>
            <a:r>
              <a:rPr lang="en-US" dirty="0">
                <a:latin typeface="Minion Pro"/>
                <a:cs typeface="Minion Pro"/>
              </a:rPr>
              <a:t>Murgas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Bill </a:t>
            </a:r>
            <a:r>
              <a:rPr lang="en-US" dirty="0">
                <a:latin typeface="Minion Pro"/>
                <a:cs typeface="Minion Pro"/>
              </a:rPr>
              <a:t>Rupp </a:t>
            </a:r>
          </a:p>
          <a:p>
            <a:pPr marL="114300" indent="0" algn="ctr">
              <a:buNone/>
            </a:pPr>
            <a:r>
              <a:rPr lang="en-US" dirty="0">
                <a:latin typeface="Minion Pro"/>
                <a:cs typeface="Minion Pro"/>
              </a:rPr>
              <a:t>Marla </a:t>
            </a:r>
            <a:r>
              <a:rPr lang="en-US" dirty="0" smtClean="0">
                <a:latin typeface="Minion Pro"/>
                <a:cs typeface="Minion Pro"/>
              </a:rPr>
              <a:t>Rye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Kay Martin</a:t>
            </a:r>
            <a:endParaRPr lang="en-US" dirty="0">
              <a:latin typeface="Minion Pro"/>
              <a:cs typeface="Minion Pro"/>
            </a:endParaRP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Richard Stevens</a:t>
            </a:r>
          </a:p>
          <a:p>
            <a:pPr marL="114300" indent="0" algn="ctr">
              <a:buNone/>
            </a:pPr>
            <a:r>
              <a:rPr lang="en-US" dirty="0" smtClean="0">
                <a:latin typeface="Minion Pro"/>
                <a:cs typeface="Minion Pro"/>
              </a:rPr>
              <a:t>Rudy Johnson, Emeritus</a:t>
            </a:r>
          </a:p>
          <a:p>
            <a:pPr marL="114300" indent="0" algn="ctr">
              <a:buNone/>
            </a:pPr>
            <a:endParaRPr lang="en-US" dirty="0">
              <a:latin typeface="Minion Pro"/>
              <a:cs typeface="Minion Pro"/>
            </a:endParaRPr>
          </a:p>
          <a:p>
            <a:pPr marL="114300" indent="0" algn="ctr">
              <a:buNone/>
            </a:pPr>
            <a:r>
              <a:rPr lang="en-US" sz="2200" dirty="0">
                <a:latin typeface="Minion Pro"/>
                <a:cs typeface="Minion Pro"/>
              </a:rPr>
              <a:t>Dr. B.J. Worthington, Ex-Officio</a:t>
            </a:r>
          </a:p>
          <a:p>
            <a:pPr marL="114300" indent="0" algn="ctr">
              <a:buNone/>
            </a:pPr>
            <a:r>
              <a:rPr lang="en-US" sz="2200" dirty="0">
                <a:latin typeface="Minion Pro"/>
                <a:cs typeface="Minion Pro"/>
              </a:rPr>
              <a:t>Elise Shelton, Ex-Officio</a:t>
            </a:r>
          </a:p>
          <a:p>
            <a:pPr marL="114300" indent="0" algn="ctr">
              <a:buNone/>
            </a:pPr>
            <a:r>
              <a:rPr lang="en-US" sz="2200" dirty="0">
                <a:latin typeface="Minion Pro"/>
                <a:cs typeface="Minion Pro"/>
              </a:rPr>
              <a:t>Candy Johnson, Executive Director</a:t>
            </a:r>
          </a:p>
          <a:p>
            <a:pPr marL="114300" indent="0" algn="ctr">
              <a:buNone/>
            </a:pPr>
            <a:r>
              <a:rPr lang="en-US" sz="2200" dirty="0">
                <a:latin typeface="Minion Pro"/>
                <a:cs typeface="Minion Pro"/>
              </a:rPr>
              <a:t>Rebecca Dyer, Executive </a:t>
            </a:r>
            <a:r>
              <a:rPr lang="en-US" sz="2200" dirty="0" smtClean="0">
                <a:latin typeface="Minion Pro"/>
                <a:cs typeface="Minion Pro"/>
              </a:rPr>
              <a:t>Assistant</a:t>
            </a:r>
            <a:endParaRPr lang="en-US" sz="2200" dirty="0">
              <a:latin typeface="Minion Pro"/>
              <a:cs typeface="Minion Pro"/>
            </a:endParaRPr>
          </a:p>
        </p:txBody>
      </p:sp>
      <p:pic>
        <p:nvPicPr>
          <p:cNvPr id="4" name="Picture 3" descr="CountMeIn.ps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4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410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A Quick Look Back</a:t>
            </a:r>
            <a:endParaRPr lang="en-US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991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>
                <a:latin typeface="Minion Pro"/>
                <a:cs typeface="Minion Pro"/>
              </a:rPr>
              <a:t>From 2008-2010 our combined assets were $61,398</a:t>
            </a:r>
          </a:p>
          <a:p>
            <a:r>
              <a:rPr lang="en-US" sz="2400" dirty="0">
                <a:latin typeface="Minion Pro"/>
                <a:cs typeface="Minion Pro"/>
              </a:rPr>
              <a:t>Funding two major </a:t>
            </a:r>
            <a:r>
              <a:rPr lang="en-US" sz="2400" dirty="0" smtClean="0">
                <a:latin typeface="Minion Pro"/>
                <a:cs typeface="Minion Pro"/>
              </a:rPr>
              <a:t>programs: Academic Awards &amp; Scholarships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3886201"/>
            <a:ext cx="2515343" cy="2276642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6" name="Picture 5" descr="CountMeIn.psd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4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Support to District in 2013-2014</a:t>
            </a:r>
            <a:endParaRPr lang="en-US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458200" cy="3810000"/>
          </a:xfrm>
        </p:spPr>
        <p:txBody>
          <a:bodyPr>
            <a:normAutofit lnSpcReduction="10000"/>
          </a:bodyPr>
          <a:lstStyle/>
          <a:p>
            <a:pPr marL="571500" indent="-457200"/>
            <a:r>
              <a:rPr lang="en-US" dirty="0" smtClean="0">
                <a:latin typeface="Minion Pro"/>
                <a:cs typeface="Minion Pro"/>
              </a:rPr>
              <a:t>30,786 Lives Impacted by Foundation work </a:t>
            </a:r>
          </a:p>
          <a:p>
            <a:pPr marL="571500" indent="-457200"/>
            <a:r>
              <a:rPr lang="en-US" dirty="0" smtClean="0">
                <a:latin typeface="Minion Pro"/>
                <a:cs typeface="Minion Pro"/>
              </a:rPr>
              <a:t>$40,000 in-kind savings to teachers for needed supplies </a:t>
            </a:r>
          </a:p>
          <a:p>
            <a:pPr marL="571500" indent="-457200"/>
            <a:r>
              <a:rPr lang="en-US" dirty="0" smtClean="0">
                <a:latin typeface="Minion Pro"/>
                <a:cs typeface="Minion Pro"/>
              </a:rPr>
              <a:t>$387,000 secured to support 8 Foundation programs </a:t>
            </a:r>
          </a:p>
          <a:p>
            <a:pPr marL="571500" indent="-457200"/>
            <a:endParaRPr lang="en-US" dirty="0" smtClean="0">
              <a:latin typeface="Minion Pro"/>
              <a:cs typeface="Minion Pro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Minion Pro"/>
                <a:cs typeface="Minion Pro"/>
              </a:rPr>
              <a:t>   </a:t>
            </a:r>
            <a:endParaRPr lang="en-US" dirty="0">
              <a:latin typeface="Minion Pro"/>
              <a:cs typeface="Minion Pro"/>
            </a:endParaRPr>
          </a:p>
        </p:txBody>
      </p:sp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4105365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Minion Pro"/>
                <a:cs typeface="Minion Pro"/>
              </a:rPr>
              <a:t>$427,000 </a:t>
            </a:r>
            <a:r>
              <a:rPr lang="en-US" sz="3600" b="1" dirty="0">
                <a:latin typeface="Minion Pro"/>
                <a:cs typeface="Minion Pro"/>
              </a:rPr>
              <a:t>in </a:t>
            </a:r>
            <a:r>
              <a:rPr lang="en-US" sz="3600" b="1" dirty="0" smtClean="0">
                <a:latin typeface="Minion Pro"/>
                <a:cs typeface="Minion Pro"/>
              </a:rPr>
              <a:t>support to</a:t>
            </a:r>
            <a:endParaRPr lang="en-US" sz="3600" b="1" dirty="0">
              <a:latin typeface="Minion Pro"/>
              <a:cs typeface="Minion Pro"/>
            </a:endParaRPr>
          </a:p>
          <a:p>
            <a:pPr algn="ctr"/>
            <a:r>
              <a:rPr lang="en-US" sz="3600" b="1" dirty="0">
                <a:latin typeface="Minion Pro"/>
                <a:cs typeface="Minion Pro"/>
              </a:rPr>
              <a:t>   Public Education</a:t>
            </a:r>
            <a:endParaRPr lang="en-US" sz="3600" dirty="0">
              <a:latin typeface="Minion Pro"/>
              <a:cs typeface="Minion Pro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5016156"/>
            <a:ext cx="2450104" cy="163340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7849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79438"/>
            <a:ext cx="37338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Our Programs</a:t>
            </a:r>
            <a:endParaRPr lang="en-US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60198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Minion Pro"/>
                <a:cs typeface="Minion Pro"/>
              </a:rPr>
              <a:t>Great Idea Teacher Grants</a:t>
            </a:r>
          </a:p>
          <a:p>
            <a:r>
              <a:rPr lang="en-US" sz="2400" dirty="0" smtClean="0">
                <a:latin typeface="Minion Pro"/>
                <a:cs typeface="Minion Pro"/>
              </a:rPr>
              <a:t>District Career Academy &amp; STEM Support</a:t>
            </a:r>
          </a:p>
          <a:p>
            <a:r>
              <a:rPr lang="en-US" sz="2400" dirty="0" smtClean="0">
                <a:latin typeface="Minion Pro"/>
                <a:cs typeface="Minion Pro"/>
              </a:rPr>
              <a:t>Kindergarten Readiness Initiative</a:t>
            </a:r>
          </a:p>
          <a:p>
            <a:r>
              <a:rPr lang="en-US" sz="2400" dirty="0" smtClean="0">
                <a:latin typeface="Minion Pro"/>
                <a:cs typeface="Minion Pro"/>
              </a:rPr>
              <a:t>100% Graduation </a:t>
            </a:r>
            <a:r>
              <a:rPr lang="en-US" sz="1700" dirty="0" smtClean="0">
                <a:latin typeface="Minion Pro"/>
                <a:cs typeface="Minion Pro"/>
              </a:rPr>
              <a:t>(Reality Check &amp; Get Motivated)</a:t>
            </a:r>
          </a:p>
          <a:p>
            <a:r>
              <a:rPr lang="en-US" sz="2400" dirty="0" smtClean="0">
                <a:latin typeface="Minion Pro"/>
                <a:cs typeface="Minion Pro"/>
              </a:rPr>
              <a:t>Academic Awards Recognition Banquet</a:t>
            </a:r>
          </a:p>
          <a:p>
            <a:r>
              <a:rPr lang="en-US" sz="2400" dirty="0" smtClean="0">
                <a:latin typeface="Minion Pro"/>
                <a:cs typeface="Minion Pro"/>
              </a:rPr>
              <a:t>Student College Scholarships</a:t>
            </a:r>
          </a:p>
          <a:p>
            <a:r>
              <a:rPr lang="en-US" sz="2200" dirty="0" smtClean="0">
                <a:latin typeface="Minion Pro"/>
                <a:cs typeface="Minion Pro"/>
              </a:rPr>
              <a:t>CMC Teacher Warehouse Free Supply Store </a:t>
            </a:r>
          </a:p>
          <a:p>
            <a:r>
              <a:rPr lang="en-US" sz="2200" dirty="0" smtClean="0">
                <a:latin typeface="Minion Pro"/>
                <a:cs typeface="Minion Pro"/>
              </a:rPr>
              <a:t>Pass &amp; Go Advanced Placement </a:t>
            </a:r>
          </a:p>
          <a:p>
            <a:r>
              <a:rPr lang="en-US" sz="2200" dirty="0" smtClean="0">
                <a:latin typeface="Minion Pro"/>
                <a:cs typeface="Minion Pro"/>
              </a:rPr>
              <a:t>Leadership CMCSS Community Leadership Program </a:t>
            </a:r>
          </a:p>
          <a:p>
            <a:r>
              <a:rPr lang="en-US" sz="2200" dirty="0" smtClean="0">
                <a:latin typeface="Minion Pro"/>
                <a:cs typeface="Minion Pro"/>
              </a:rPr>
              <a:t>Teacher of the Year Recognition Program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917033"/>
            <a:ext cx="2350691" cy="178856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656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3200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2F2B20"/>
                </a:solidFill>
                <a:latin typeface="Minion Pro"/>
                <a:cs typeface="Minion Pro"/>
              </a:rPr>
              <a:t>Challenges</a:t>
            </a:r>
            <a:endParaRPr lang="en-US" dirty="0">
              <a:solidFill>
                <a:srgbClr val="2F2B20"/>
              </a:solidFill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315200" cy="42672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endParaRPr lang="en-US" sz="1800" dirty="0"/>
          </a:p>
          <a:p>
            <a:endParaRPr lang="en-US" sz="1800" dirty="0" smtClean="0"/>
          </a:p>
          <a:p>
            <a:r>
              <a:rPr lang="en-US" sz="2800" dirty="0" smtClean="0">
                <a:latin typeface="Minion Pro"/>
                <a:cs typeface="Minion Pro"/>
              </a:rPr>
              <a:t>27 </a:t>
            </a:r>
            <a:r>
              <a:rPr lang="en-US" sz="2800" dirty="0">
                <a:latin typeface="Minion Pro"/>
                <a:cs typeface="Minion Pro"/>
              </a:rPr>
              <a:t>y</a:t>
            </a:r>
            <a:r>
              <a:rPr lang="en-US" sz="2800" dirty="0" smtClean="0">
                <a:latin typeface="Minion Pro"/>
                <a:cs typeface="Minion Pro"/>
              </a:rPr>
              <a:t>ears of year-to-</a:t>
            </a:r>
            <a:r>
              <a:rPr lang="en-US" sz="2800" dirty="0">
                <a:latin typeface="Minion Pro"/>
                <a:cs typeface="Minion Pro"/>
              </a:rPr>
              <a:t>y</a:t>
            </a:r>
            <a:r>
              <a:rPr lang="en-US" sz="2800" dirty="0" smtClean="0">
                <a:latin typeface="Minion Pro"/>
                <a:cs typeface="Minion Pro"/>
              </a:rPr>
              <a:t>ear fundraising for programs</a:t>
            </a:r>
          </a:p>
          <a:p>
            <a:endParaRPr lang="en-US" sz="2800" dirty="0" smtClean="0">
              <a:latin typeface="Minion Pro"/>
              <a:cs typeface="Minion Pro"/>
            </a:endParaRPr>
          </a:p>
          <a:p>
            <a:r>
              <a:rPr lang="en-US" sz="2800" dirty="0" smtClean="0">
                <a:latin typeface="Minion Pro"/>
                <a:cs typeface="Minion Pro"/>
              </a:rPr>
              <a:t>Less flexibility for innovative programming without additional revenue coming in</a:t>
            </a:r>
          </a:p>
          <a:p>
            <a:endParaRPr lang="en-US" sz="2800" dirty="0" smtClean="0">
              <a:latin typeface="Minion Pro"/>
              <a:cs typeface="Minion Pro"/>
            </a:endParaRPr>
          </a:p>
          <a:p>
            <a:r>
              <a:rPr lang="en-US" sz="2800" dirty="0" smtClean="0">
                <a:latin typeface="Minion Pro"/>
                <a:cs typeface="Minion Pro"/>
              </a:rPr>
              <a:t>More expectations on educators and students</a:t>
            </a:r>
          </a:p>
          <a:p>
            <a:pPr marL="114300" indent="0">
              <a:buNone/>
            </a:pPr>
            <a:r>
              <a:rPr lang="en-US" sz="2800" dirty="0">
                <a:latin typeface="Minion Pro"/>
                <a:cs typeface="Minion Pro"/>
              </a:rPr>
              <a:t> </a:t>
            </a:r>
            <a:r>
              <a:rPr lang="en-US" sz="2800" dirty="0" smtClean="0">
                <a:latin typeface="Minion Pro"/>
                <a:cs typeface="Minion Pro"/>
              </a:rPr>
              <a:t>   (common core, new graduation requirements, etc.)</a:t>
            </a:r>
          </a:p>
          <a:p>
            <a:pPr marL="114300" indent="0">
              <a:buNone/>
            </a:pPr>
            <a:endParaRPr lang="en-US" sz="2800" dirty="0" smtClean="0">
              <a:latin typeface="Minion Pro"/>
              <a:cs typeface="Minion Pro"/>
            </a:endParaRPr>
          </a:p>
          <a:p>
            <a:r>
              <a:rPr lang="en-US" sz="2800" dirty="0" smtClean="0">
                <a:latin typeface="Minion Pro"/>
                <a:cs typeface="Minion Pro"/>
              </a:rPr>
              <a:t>Less federal and state funding</a:t>
            </a:r>
          </a:p>
          <a:p>
            <a:endParaRPr lang="en-US" sz="2800" dirty="0" smtClean="0">
              <a:latin typeface="Minion Pro"/>
              <a:cs typeface="Minion Pro"/>
            </a:endParaRPr>
          </a:p>
          <a:p>
            <a:r>
              <a:rPr lang="en-US" sz="2800" dirty="0" smtClean="0">
                <a:latin typeface="Minion Pro"/>
                <a:cs typeface="Minion Pro"/>
              </a:rPr>
              <a:t>Growing need for student and teacher resources</a:t>
            </a:r>
          </a:p>
          <a:p>
            <a:endParaRPr lang="en-US" sz="2800" b="1" dirty="0" smtClean="0"/>
          </a:p>
        </p:txBody>
      </p:sp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2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370" y="1295400"/>
            <a:ext cx="7620000" cy="4038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4400" dirty="0" smtClean="0">
                <a:latin typeface="Minion Pro"/>
                <a:cs typeface="Minion Pro"/>
              </a:rPr>
              <a:t>$1 Million Endowed</a:t>
            </a:r>
          </a:p>
          <a:p>
            <a:pPr marL="0" indent="0" algn="ctr">
              <a:buNone/>
            </a:pPr>
            <a:endParaRPr lang="en-US" sz="4400" dirty="0" smtClean="0">
              <a:latin typeface="Minion Pro"/>
              <a:cs typeface="Minion Pro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Minion Pro"/>
                <a:cs typeface="Minion Pro"/>
              </a:rPr>
              <a:t>Our </a:t>
            </a:r>
            <a:r>
              <a:rPr lang="en-US" sz="2200" dirty="0">
                <a:latin typeface="Minion Pro"/>
                <a:cs typeface="Minion Pro"/>
              </a:rPr>
              <a:t>desire is to have a $1M endowment for our Foundation </a:t>
            </a:r>
            <a:endParaRPr lang="en-US" sz="2200" dirty="0" smtClean="0">
              <a:latin typeface="Minion Pro"/>
              <a:cs typeface="Minion Pro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Minion Pro"/>
                <a:cs typeface="Minion Pro"/>
              </a:rPr>
              <a:t>to foster support of programs increasing student achievement and teacher development.</a:t>
            </a:r>
          </a:p>
          <a:p>
            <a:pPr marL="0" indent="0" algn="ctr">
              <a:buNone/>
            </a:pPr>
            <a:endParaRPr lang="en-US" sz="2200" dirty="0" smtClean="0">
              <a:latin typeface="Minion Pro"/>
              <a:cs typeface="Minion Pro"/>
            </a:endParaRPr>
          </a:p>
          <a:p>
            <a:pPr marL="0" indent="0" algn="ctr">
              <a:buNone/>
            </a:pPr>
            <a:endParaRPr lang="en-US" sz="2200" dirty="0">
              <a:latin typeface="Minion Pro"/>
              <a:cs typeface="Minion Pro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Minion Pro"/>
                <a:cs typeface="Minion Pro"/>
              </a:rPr>
              <a:t>*Nearly </a:t>
            </a:r>
            <a:r>
              <a:rPr lang="en-US" sz="2200" b="1" u="sng" dirty="0" smtClean="0">
                <a:latin typeface="Minion Pro"/>
                <a:cs typeface="Minion Pro"/>
              </a:rPr>
              <a:t>$9,000 </a:t>
            </a:r>
            <a:r>
              <a:rPr lang="en-US" sz="2200" dirty="0" smtClean="0">
                <a:latin typeface="Minion Pro"/>
                <a:cs typeface="Minion Pro"/>
              </a:rPr>
              <a:t>in endowment funds growth in one year 2013-2014!!</a:t>
            </a:r>
          </a:p>
          <a:p>
            <a:pPr marL="0" indent="0" algn="ctr">
              <a:buNone/>
            </a:pPr>
            <a:r>
              <a:rPr lang="en-US" sz="2200" dirty="0" smtClean="0">
                <a:latin typeface="Minion Pro"/>
                <a:cs typeface="Minion Pro"/>
              </a:rPr>
              <a:t>To date $230,000 pledged to date for Endowment </a:t>
            </a:r>
            <a:endParaRPr lang="en-US" sz="2200" dirty="0">
              <a:latin typeface="Minion Pro"/>
              <a:cs typeface="Minion Pro"/>
            </a:endParaRPr>
          </a:p>
        </p:txBody>
      </p:sp>
      <p:pic>
        <p:nvPicPr>
          <p:cNvPr id="5" name="Picture 4" descr="CountMeIn.ps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1"/>
            <a:ext cx="1334939" cy="121644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2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Counted In!!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524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75730"/>
              </p:ext>
            </p:extLst>
          </p:nvPr>
        </p:nvGraphicFramePr>
        <p:xfrm>
          <a:off x="990600" y="1295400"/>
          <a:ext cx="7467600" cy="4780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4366"/>
                <a:gridCol w="2353234"/>
              </a:tblGrid>
              <a:tr h="1634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Batson Nolan PLC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1634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Beach Oil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12,500.00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1634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Bill Powers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1,000.00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1634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Bridgestone Metalpha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2,000.00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Clarksville Pediatric Dentistry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Dominos </a:t>
                      </a:r>
                      <a:r>
                        <a:rPr lang="en-US" sz="1200" u="none" strike="noStrike" dirty="0" smtClean="0">
                          <a:effectLst/>
                        </a:rPr>
                        <a:t>Pizza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15,000.00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F&amp;M Bank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Home Builders Association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2,455.00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Jack Turner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Legends Bank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15,000.00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Millan </a:t>
                      </a:r>
                      <a:r>
                        <a:rPr lang="en-US" sz="1200" u="none" strike="noStrike" dirty="0" smtClean="0">
                          <a:effectLst/>
                        </a:rPr>
                        <a:t>Enterprises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Neal Tarpley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Planters Bank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15,000.00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Premier Medical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15,000.00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Rufus Johnson Associates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State Rep. Joe Pitts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The Leaf Chronicle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WBW (Jeff Burkhart)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Wyatt Johnson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2,000.00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APSU College of Business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$        500.00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  <a:tr h="227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Sam's Club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Mayor Jim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Durrett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$     </a:t>
                      </a:r>
                      <a:r>
                        <a:rPr lang="en-US" sz="1200" u="none" strike="noStrike" dirty="0">
                          <a:effectLst/>
                        </a:rPr>
                        <a:t>5,000.00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2,500.00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83" marR="7783" marT="7783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6204466"/>
            <a:ext cx="603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2012 CMCSS Employees gave collectively $33,000 to CMI</a:t>
            </a:r>
            <a:endParaRPr lang="en-US" dirty="0"/>
          </a:p>
        </p:txBody>
      </p:sp>
      <p:pic>
        <p:nvPicPr>
          <p:cNvPr id="4" name="Content Placeholder 3" descr="CountMeIn.psd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3"/>
          <a:stretch/>
        </p:blipFill>
        <p:spPr>
          <a:xfrm>
            <a:off x="7696200" y="5486400"/>
            <a:ext cx="1334257" cy="12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</TotalTime>
  <Words>713</Words>
  <Application>Microsoft Office PowerPoint</Application>
  <PresentationFormat>On-screen Show (4:3)</PresentationFormat>
  <Paragraphs>165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Who We Are</vt:lpstr>
      <vt:lpstr>Our Board Members</vt:lpstr>
      <vt:lpstr>A Quick Look Back</vt:lpstr>
      <vt:lpstr>Support to District in 2013-2014</vt:lpstr>
      <vt:lpstr>Our Programs</vt:lpstr>
      <vt:lpstr>Challenges</vt:lpstr>
      <vt:lpstr>Our Goal</vt:lpstr>
      <vt:lpstr>Already Counted In!!</vt:lpstr>
      <vt:lpstr>How can you help leave a legacy?</vt:lpstr>
      <vt:lpstr>Count Me In Endowment  Corporate Giving Commitment Opportunities  Pledges can be made over a 4-year period</vt:lpstr>
      <vt:lpstr>Your Gifts Will</vt:lpstr>
      <vt:lpstr> Count Me In Perks…WIIFM?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years…..Now What?</dc:title>
  <dc:creator>Candy Johnson</dc:creator>
  <cp:lastModifiedBy>Candy Johnson</cp:lastModifiedBy>
  <cp:revision>121</cp:revision>
  <cp:lastPrinted>2014-12-03T13:36:10Z</cp:lastPrinted>
  <dcterms:created xsi:type="dcterms:W3CDTF">2011-09-26T14:36:41Z</dcterms:created>
  <dcterms:modified xsi:type="dcterms:W3CDTF">2014-12-03T13:45:18Z</dcterms:modified>
</cp:coreProperties>
</file>